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Catamaran"/>
      <p:regular r:id="rId21"/>
      <p:bold r:id="rId22"/>
    </p:embeddedFont>
    <p:embeddedFont>
      <p:font typeface="Proxima Nova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Fira Sans Extra Condensed Medium"/>
      <p:regular r:id="rId31"/>
      <p:bold r:id="rId32"/>
      <p:italic r:id="rId33"/>
      <p:boldItalic r:id="rId34"/>
    </p:embeddedFont>
    <p:embeddedFont>
      <p:font typeface="Livvic"/>
      <p:regular r:id="rId35"/>
      <p:bold r:id="rId36"/>
      <p:italic r:id="rId37"/>
      <p:boldItalic r:id="rId38"/>
    </p:embeddedFont>
    <p:embeddedFont>
      <p:font typeface="Proxima Nova Semibold"/>
      <p:regular r:id="rId39"/>
      <p:bold r:id="rId40"/>
      <p:boldItalic r:id="rId41"/>
    </p:embeddedFont>
    <p:embeddedFont>
      <p:font typeface="Catamaran Light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Semibold-bold.fntdata"/><Relationship Id="rId20" Type="http://schemas.openxmlformats.org/officeDocument/2006/relationships/slide" Target="slides/slide15.xml"/><Relationship Id="rId42" Type="http://schemas.openxmlformats.org/officeDocument/2006/relationships/font" Target="fonts/CatamaranLight-regular.fntdata"/><Relationship Id="rId41" Type="http://schemas.openxmlformats.org/officeDocument/2006/relationships/font" Target="fonts/ProximaNovaSemibold-boldItalic.fntdata"/><Relationship Id="rId22" Type="http://schemas.openxmlformats.org/officeDocument/2006/relationships/font" Target="fonts/Catamaran-bold.fntdata"/><Relationship Id="rId21" Type="http://schemas.openxmlformats.org/officeDocument/2006/relationships/font" Target="fonts/Catamaran-regular.fntdata"/><Relationship Id="rId43" Type="http://schemas.openxmlformats.org/officeDocument/2006/relationships/font" Target="fonts/CatamaranLight-bold.fntdata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bold.fntdata"/><Relationship Id="rId13" Type="http://schemas.openxmlformats.org/officeDocument/2006/relationships/slide" Target="slides/slide8.xml"/><Relationship Id="rId35" Type="http://schemas.openxmlformats.org/officeDocument/2006/relationships/font" Target="fonts/Livvic-regular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Livvic-italic.fntdata"/><Relationship Id="rId14" Type="http://schemas.openxmlformats.org/officeDocument/2006/relationships/slide" Target="slides/slide9.xml"/><Relationship Id="rId36" Type="http://schemas.openxmlformats.org/officeDocument/2006/relationships/font" Target="fonts/Livvic-bold.fntdata"/><Relationship Id="rId17" Type="http://schemas.openxmlformats.org/officeDocument/2006/relationships/slide" Target="slides/slide12.xml"/><Relationship Id="rId39" Type="http://schemas.openxmlformats.org/officeDocument/2006/relationships/font" Target="fonts/ProximaNovaSemibold-regular.fntdata"/><Relationship Id="rId16" Type="http://schemas.openxmlformats.org/officeDocument/2006/relationships/slide" Target="slides/slide11.xml"/><Relationship Id="rId38" Type="http://schemas.openxmlformats.org/officeDocument/2006/relationships/font" Target="fonts/Livvic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5714b474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5714b474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5714b474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5714b474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465e7bc0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465e7bc0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e13d9a7e_0_7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3e13d9a7e_0_7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e13d9a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e13d9a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5714b474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5714b474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6fe61bc2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6fe61bc2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5714b474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5714b474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5714b474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5714b474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5714b474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5714b474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5714b474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5714b474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2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3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3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3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3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13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3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13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3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13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7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7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8" name="Google Shape;98;p17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5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5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5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6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6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6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hyperlink" Target="http://bit.ly/2TtBDfr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 b="13580" l="0" r="4452" t="12086"/>
          <a:stretch/>
        </p:blipFill>
        <p:spPr>
          <a:xfrm>
            <a:off x="4185275" y="0"/>
            <a:ext cx="49588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 txBox="1"/>
          <p:nvPr>
            <p:ph type="ctrTitle"/>
          </p:nvPr>
        </p:nvSpPr>
        <p:spPr>
          <a:xfrm>
            <a:off x="883275" y="2362775"/>
            <a:ext cx="47055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</a:rPr>
              <a:t>ENGINEERING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</a:rPr>
              <a:t>DIGITAL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</a:t>
            </a:r>
            <a:r>
              <a:rPr lang="es" sz="4000">
                <a:solidFill>
                  <a:schemeClr val="lt1"/>
                </a:solidFill>
              </a:rPr>
              <a:t>ORTFOLIO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4000">
                <a:solidFill>
                  <a:schemeClr val="lt1"/>
                </a:solidFill>
              </a:rPr>
              <a:t>KRISTEN UMBRIAC</a:t>
            </a:r>
            <a:endParaRPr b="0" sz="4000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/>
          <p:nvPr/>
        </p:nvSpPr>
        <p:spPr>
          <a:xfrm flipH="1" rot="-5400000">
            <a:off x="7218575" y="2280950"/>
            <a:ext cx="3358800" cy="49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" name="Google Shape;127;p24"/>
          <p:cNvGrpSpPr/>
          <p:nvPr/>
        </p:nvGrpSpPr>
        <p:grpSpPr>
          <a:xfrm>
            <a:off x="4680808" y="939837"/>
            <a:ext cx="810222" cy="860932"/>
            <a:chOff x="6069423" y="2891892"/>
            <a:chExt cx="362321" cy="364231"/>
          </a:xfrm>
        </p:grpSpPr>
        <p:sp>
          <p:nvSpPr>
            <p:cNvPr id="128" name="Google Shape;128;p24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4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4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4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4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4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4"/>
          <p:cNvSpPr txBox="1"/>
          <p:nvPr/>
        </p:nvSpPr>
        <p:spPr>
          <a:xfrm>
            <a:off x="6701900" y="4337425"/>
            <a:ext cx="2442000" cy="83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Braking system components on the 2020 Princeton Racing Electric vehicle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>
            <a:off x="0" y="0"/>
            <a:ext cx="3116700" cy="5757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SENSITIVITY STUDIES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237" y="1162439"/>
            <a:ext cx="6137523" cy="281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/>
          <p:nvPr/>
        </p:nvSpPr>
        <p:spPr>
          <a:xfrm>
            <a:off x="0" y="0"/>
            <a:ext cx="3116700" cy="5757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FEA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825" y="1131111"/>
            <a:ext cx="6498352" cy="288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idx="1" type="subTitle"/>
          </p:nvPr>
        </p:nvSpPr>
        <p:spPr>
          <a:xfrm flipH="1">
            <a:off x="618550" y="1157700"/>
            <a:ext cx="41718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I joined PRE at the beginning of 2022 as a member of the Suspension Team, where I performed Creo FEA analysis on tie-rod ends in order to optimize diameter. Midway through the semester I took on the role of Brake Systems Lead in order to get away from the computer and gain more hands-on experience. This role involved a strong learning curve and lots of trial-and-error in singlehandedly getting the brakes detached from the old car and fixed to the new car. Hydraulic brake systems are a niche subject, but this experience showed me firsthand the challenges of designing and manufacturing a product that integrates into a larger assembly. I learned the importance of communication across teams (Mechanical, Electrical, and Business) and the necessity of designing not only for functionality, but for assembly! (Can’t use a socket-head screw if I can’t fit a wrench in to tighten it…)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5"/>
          <p:cNvSpPr txBox="1"/>
          <p:nvPr>
            <p:ph type="title"/>
          </p:nvPr>
        </p:nvSpPr>
        <p:spPr>
          <a:xfrm>
            <a:off x="618550" y="168900"/>
            <a:ext cx="35883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PRINCETON RACING ELECTRIC</a:t>
            </a: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0" y="0"/>
            <a:ext cx="362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/>
          </a:blip>
          <a:srcRect b="12831" l="4370" r="0" t="0"/>
          <a:stretch/>
        </p:blipFill>
        <p:spPr>
          <a:xfrm>
            <a:off x="4911910" y="0"/>
            <a:ext cx="42320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/>
          <p:nvPr/>
        </p:nvSpPr>
        <p:spPr>
          <a:xfrm>
            <a:off x="6978300" y="4096800"/>
            <a:ext cx="2165700" cy="10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5"/>
          <p:cNvSpPr txBox="1"/>
          <p:nvPr/>
        </p:nvSpPr>
        <p:spPr>
          <a:xfrm>
            <a:off x="6978300" y="4096800"/>
            <a:ext cx="2165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tamaran Light"/>
                <a:ea typeface="Catamaran Light"/>
                <a:cs typeface="Catamaran Light"/>
                <a:sym typeface="Catamaran Light"/>
              </a:rPr>
              <a:t>Pic taken while removing brake lines from (what’s left of) the 2020 car in order to reuse on the 2022 car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234" name="Google Shape;234;p35"/>
          <p:cNvCxnSpPr/>
          <p:nvPr/>
        </p:nvCxnSpPr>
        <p:spPr>
          <a:xfrm rot="10800000">
            <a:off x="6863100" y="3976500"/>
            <a:ext cx="2280900" cy="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5"/>
          <p:cNvCxnSpPr/>
          <p:nvPr/>
        </p:nvCxnSpPr>
        <p:spPr>
          <a:xfrm flipH="1">
            <a:off x="6863000" y="3976625"/>
            <a:ext cx="7800" cy="1166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/>
          <p:nvPr/>
        </p:nvSpPr>
        <p:spPr>
          <a:xfrm rot="5400000">
            <a:off x="192000" y="322475"/>
            <a:ext cx="4675200" cy="45369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6"/>
          <p:cNvSpPr txBox="1"/>
          <p:nvPr>
            <p:ph idx="1" type="subTitle"/>
          </p:nvPr>
        </p:nvSpPr>
        <p:spPr>
          <a:xfrm>
            <a:off x="261150" y="1389600"/>
            <a:ext cx="4536900" cy="353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</a:rPr>
              <a:t>Outside of academics, I spend most of my free time dancing! PUB is an entirely student-run dance company that puts on a full-length show each semester. On top of 10+ hours/week spent in company classes and rehearsals, I am the Production Manager and handle all technical aspects of our performances. This includes: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" sz="1400">
                <a:solidFill>
                  <a:schemeClr val="lt1"/>
                </a:solidFill>
              </a:rPr>
              <a:t>Hiring and managing technical staff (lighting, sound, stage managers, photographers, videographers)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" sz="1400">
                <a:solidFill>
                  <a:schemeClr val="lt1"/>
                </a:solidFill>
              </a:rPr>
              <a:t>Communicating all lighting &amp; sound info between choreographers and technical staff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" sz="1400">
                <a:solidFill>
                  <a:schemeClr val="lt1"/>
                </a:solidFill>
              </a:rPr>
              <a:t>Co-running full company rehearsals before tech week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" sz="1400">
                <a:solidFill>
                  <a:schemeClr val="lt1"/>
                </a:solidFill>
              </a:rPr>
              <a:t>Designing program booklets (most recent one was 14 pages) and coordinating printing efforts across the company for 800+ </a:t>
            </a:r>
            <a:r>
              <a:rPr lang="es" sz="1400">
                <a:solidFill>
                  <a:schemeClr val="lt1"/>
                </a:solidFill>
              </a:rPr>
              <a:t>audience members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</a:rPr>
              <a:t>It is truly a labor of love and something I look forward to each week!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2" name="Google Shape;242;p36"/>
          <p:cNvSpPr txBox="1"/>
          <p:nvPr>
            <p:ph type="ctrTitle"/>
          </p:nvPr>
        </p:nvSpPr>
        <p:spPr>
          <a:xfrm>
            <a:off x="261150" y="376500"/>
            <a:ext cx="4475400" cy="10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</a:rPr>
              <a:t>PRINCETON UNIVERSITY BALLET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210" y="0"/>
            <a:ext cx="41137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/>
          <p:nvPr/>
        </p:nvSpPr>
        <p:spPr>
          <a:xfrm>
            <a:off x="0" y="1559850"/>
            <a:ext cx="5197200" cy="359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This is where you give credit to the ones who are part of this project.</a:t>
            </a:r>
            <a:endParaRPr>
              <a:solidFill>
                <a:schemeClr val="lt1"/>
              </a:solidFill>
            </a:endParaRPr>
          </a:p>
          <a:p>
            <a:pPr indent="0" lvl="0" marL="2413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03200" lvl="0" marL="2413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s">
                <a:solidFill>
                  <a:schemeClr val="lt1"/>
                </a:solidFill>
              </a:rPr>
              <a:t>Presentation template by </a:t>
            </a:r>
            <a:r>
              <a:rPr lang="es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s">
                <a:solidFill>
                  <a:schemeClr val="lt1"/>
                </a:solidFill>
              </a:rPr>
              <a:t>Icons by </a:t>
            </a:r>
            <a:r>
              <a:rPr lang="es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s">
                <a:solidFill>
                  <a:schemeClr val="lt1"/>
                </a:solidFill>
              </a:rPr>
              <a:t>Infographics by </a:t>
            </a:r>
            <a:r>
              <a:rPr lang="es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s">
                <a:solidFill>
                  <a:schemeClr val="lt1"/>
                </a:solidFill>
              </a:rPr>
              <a:t>Images created by </a:t>
            </a:r>
            <a:r>
              <a:rPr lang="es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0" name="Google Shape;250;p37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251" name="Google Shape;251;p37"/>
          <p:cNvSpPr/>
          <p:nvPr/>
        </p:nvSpPr>
        <p:spPr>
          <a:xfrm>
            <a:off x="4961825" y="3661475"/>
            <a:ext cx="487500" cy="15291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Final team project for my Engineering Design course</a:t>
            </a:r>
            <a:endParaRPr/>
          </a:p>
        </p:txBody>
      </p:sp>
      <p:sp>
        <p:nvSpPr>
          <p:cNvPr id="141" name="Google Shape;141;p25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CREO CANTILEVERED WING (DESIGN, FEA, DRAWINGS)</a:t>
            </a:r>
            <a:endParaRPr/>
          </a:p>
        </p:txBody>
      </p:sp>
      <p:sp>
        <p:nvSpPr>
          <p:cNvPr id="142" name="Google Shape;142;p25"/>
          <p:cNvSpPr txBox="1"/>
          <p:nvPr>
            <p:ph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25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MATLAB PROJECT EXAMPLE</a:t>
            </a:r>
            <a:endParaRPr/>
          </a:p>
        </p:txBody>
      </p:sp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short program from a Mechanics of Fluids Lab</a:t>
            </a:r>
            <a:endParaRPr/>
          </a:p>
        </p:txBody>
      </p:sp>
      <p:sp>
        <p:nvSpPr>
          <p:cNvPr id="145" name="Google Shape;145;p25"/>
          <p:cNvSpPr txBox="1"/>
          <p:nvPr>
            <p:ph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5"/>
          <p:cNvSpPr txBox="1"/>
          <p:nvPr>
            <p:ph idx="3" type="ctrTitle"/>
          </p:nvPr>
        </p:nvSpPr>
        <p:spPr>
          <a:xfrm>
            <a:off x="3425273" y="1224275"/>
            <a:ext cx="1841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LATEX REPORT EXCERPT</a:t>
            </a:r>
            <a:endParaRPr/>
          </a:p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Pages from a fall semester Thermodynamics Lab report</a:t>
            </a:r>
            <a:endParaRPr/>
          </a:p>
        </p:txBody>
      </p:sp>
      <p:sp>
        <p:nvSpPr>
          <p:cNvPr id="148" name="Google Shape;148;p25"/>
          <p:cNvSpPr txBox="1"/>
          <p:nvPr>
            <p:ph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5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PRINCETON RACING ELECTRIC</a:t>
            </a:r>
            <a:endParaRPr/>
          </a:p>
        </p:txBody>
      </p:sp>
      <p:sp>
        <p:nvSpPr>
          <p:cNvPr id="150" name="Google Shape;150;p25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My accomplishments as Brake System Lead</a:t>
            </a:r>
            <a:endParaRPr/>
          </a:p>
        </p:txBody>
      </p:sp>
      <p:sp>
        <p:nvSpPr>
          <p:cNvPr id="151" name="Google Shape;151;p25"/>
          <p:cNvSpPr txBox="1"/>
          <p:nvPr>
            <p:ph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25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PRINCETON UNIVERSITY BALLET</a:t>
            </a:r>
            <a:endParaRPr/>
          </a:p>
        </p:txBody>
      </p:sp>
      <p:sp>
        <p:nvSpPr>
          <p:cNvPr id="153" name="Google Shape;153;p25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My love! What I’ve accomplished as Production Manager</a:t>
            </a:r>
            <a:endParaRPr/>
          </a:p>
        </p:txBody>
      </p:sp>
      <p:sp>
        <p:nvSpPr>
          <p:cNvPr id="154" name="Google Shape;154;p25"/>
          <p:cNvSpPr txBox="1"/>
          <p:nvPr>
            <p:ph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5"/>
          <p:cNvSpPr txBox="1"/>
          <p:nvPr>
            <p:ph idx="9" type="ctrTitle"/>
          </p:nvPr>
        </p:nvSpPr>
        <p:spPr>
          <a:xfrm>
            <a:off x="7032073" y="358950"/>
            <a:ext cx="19767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TABLE OF CONTENTS</a:t>
            </a:r>
            <a:endParaRPr sz="2400"/>
          </a:p>
        </p:txBody>
      </p:sp>
      <p:cxnSp>
        <p:nvCxnSpPr>
          <p:cNvPr id="156" name="Google Shape;156;p25"/>
          <p:cNvCxnSpPr/>
          <p:nvPr/>
        </p:nvCxnSpPr>
        <p:spPr>
          <a:xfrm>
            <a:off x="6717250" y="0"/>
            <a:ext cx="0" cy="120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5"/>
          <p:cNvCxnSpPr/>
          <p:nvPr/>
        </p:nvCxnSpPr>
        <p:spPr>
          <a:xfrm flipH="1" rot="10800000">
            <a:off x="6717250" y="1197475"/>
            <a:ext cx="24258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5400000">
            <a:off x="160951" y="99550"/>
            <a:ext cx="4860000" cy="4936200"/>
          </a:xfrm>
          <a:prstGeom prst="rect">
            <a:avLst/>
          </a:prstGeom>
          <a:gradFill>
            <a:gsLst>
              <a:gs pos="0">
                <a:srgbClr val="D4AFC3">
                  <a:alpha val="33725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 txBox="1"/>
          <p:nvPr>
            <p:ph idx="1" type="subTitle"/>
          </p:nvPr>
        </p:nvSpPr>
        <p:spPr>
          <a:xfrm>
            <a:off x="255475" y="255925"/>
            <a:ext cx="4680900" cy="45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MATLAB PROJECT EXAMPLE (pg 1 of 2)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" sz="1400">
                <a:solidFill>
                  <a:schemeClr val="lt1"/>
                </a:solidFill>
              </a:rPr>
              <a:t>I wrote this short program for a recent Mechanics of Fluids lab, in which my group collected measurements from 30 pressure taps along a NACA 0018 airfoil at various angles of attack. The purpose of this code was to calculate the lift coefficient from the raw pressure data and plot it as a function of the angle of attack. We collected data at three separate air velocities, corresponding to the three Reynolds numbers displayed in the plot legend. 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" sz="1400">
                <a:solidFill>
                  <a:schemeClr val="lt1"/>
                </a:solidFill>
              </a:rPr>
              <a:t>Although I wrote this program solely for myself (only the final plot was submitted), I maintained clear comments and stylistic writing throughout.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825" y="137613"/>
            <a:ext cx="3761851" cy="486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 rot="-5400000">
            <a:off x="-1808100" y="2068600"/>
            <a:ext cx="4860000" cy="998100"/>
          </a:xfrm>
          <a:prstGeom prst="rect">
            <a:avLst/>
          </a:prstGeom>
          <a:gradFill>
            <a:gsLst>
              <a:gs pos="0">
                <a:srgbClr val="D4AFC3">
                  <a:alpha val="33725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 txBox="1"/>
          <p:nvPr>
            <p:ph idx="1" type="subTitle"/>
          </p:nvPr>
        </p:nvSpPr>
        <p:spPr>
          <a:xfrm rot="-5400000">
            <a:off x="-1640700" y="2167450"/>
            <a:ext cx="4583400" cy="7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MATLAB PROJECT EXAMPLE (pg 2 of 2)</a:t>
            </a:r>
            <a:endParaRPr b="1" sz="2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274" y="133513"/>
            <a:ext cx="3761851" cy="4868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1450" y="133517"/>
            <a:ext cx="3761851" cy="486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325" y="152400"/>
            <a:ext cx="373899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396" y="152400"/>
            <a:ext cx="373899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 rot="-5400000">
            <a:off x="-1726625" y="2386900"/>
            <a:ext cx="465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LATEX REPORT EXCERPT (pg 1 of 2)</a:t>
            </a:r>
            <a:endParaRPr sz="2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/>
        </p:nvSpPr>
        <p:spPr>
          <a:xfrm rot="-5400000">
            <a:off x="-1726625" y="2386900"/>
            <a:ext cx="465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LATEX REPORT EXCERPT (pg 2 of 2)</a:t>
            </a:r>
            <a:endParaRPr sz="2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438" y="152400"/>
            <a:ext cx="373899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671" y="152400"/>
            <a:ext cx="37389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/>
          <p:nvPr/>
        </p:nvSpPr>
        <p:spPr>
          <a:xfrm rot="-5400000">
            <a:off x="1970100" y="-1970100"/>
            <a:ext cx="1057500" cy="49977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>
            <p:ph type="ctrTitle"/>
          </p:nvPr>
        </p:nvSpPr>
        <p:spPr>
          <a:xfrm>
            <a:off x="0" y="118950"/>
            <a:ext cx="4997700" cy="8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CREO CANTILEVERED WING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73800" y="1143175"/>
            <a:ext cx="4755000" cy="16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DESIGN GOAL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 Light"/>
              <a:buChar char="●"/>
            </a:pPr>
            <a:r>
              <a:rPr lang="es" sz="1400">
                <a:solidFill>
                  <a:srgbClr val="000000"/>
                </a:solidFill>
              </a:rPr>
              <a:t>Given a 2D airfoil template, create a wing assembly containing a beam, </a:t>
            </a:r>
            <a:r>
              <a:rPr lang="es" sz="1400">
                <a:solidFill>
                  <a:srgbClr val="000000"/>
                </a:solidFill>
              </a:rPr>
              <a:t>bulkheads, and wing surface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 Light"/>
              <a:buChar char="●"/>
            </a:pPr>
            <a:r>
              <a:rPr lang="es" sz="1400">
                <a:solidFill>
                  <a:srgbClr val="000000"/>
                </a:solidFill>
              </a:rPr>
              <a:t>Minimize weight while maintaining ability to support 95lb.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 Light"/>
              <a:buChar char="●"/>
            </a:pPr>
            <a:r>
              <a:rPr lang="es" sz="1400">
                <a:solidFill>
                  <a:srgbClr val="000000"/>
                </a:solidFill>
              </a:rPr>
              <a:t>Load applied by threading weights through hole on end of beam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rgbClr val="000000"/>
                </a:solidFill>
              </a:rPr>
              <a:t>Constraints on beam length and surface area of wing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94" name="Google Shape;194;p30"/>
          <p:cNvSpPr/>
          <p:nvPr/>
        </p:nvSpPr>
        <p:spPr>
          <a:xfrm rot="5400000">
            <a:off x="7705050" y="-381450"/>
            <a:ext cx="1057500" cy="18204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776" y="-1"/>
            <a:ext cx="4148224" cy="186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3800" y="2978000"/>
            <a:ext cx="4755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tamaran Light"/>
                <a:ea typeface="Catamaran Light"/>
                <a:cs typeface="Catamaran Light"/>
                <a:sym typeface="Catamaran Light"/>
              </a:rPr>
              <a:t>TEAM RESPONSIBILITIES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s">
                <a:latin typeface="Catamaran Light"/>
                <a:ea typeface="Catamaran Light"/>
                <a:cs typeface="Catamaran Light"/>
                <a:sym typeface="Catamaran Light"/>
              </a:rPr>
              <a:t>Design, </a:t>
            </a:r>
            <a:r>
              <a:rPr lang="es">
                <a:latin typeface="Catamaran Light"/>
                <a:ea typeface="Catamaran Light"/>
                <a:cs typeface="Catamaran Light"/>
                <a:sym typeface="Catamaran Light"/>
              </a:rPr>
              <a:t>iterate, order material for, and build full wing assembly (beam, bulkheads, and wing surface)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s">
                <a:latin typeface="Catamaran Light"/>
                <a:ea typeface="Catamaran Light"/>
                <a:cs typeface="Catamaran Light"/>
                <a:sym typeface="Catamaran Light"/>
              </a:rPr>
              <a:t>We designated members to Design, Engineering Drawings, and Manufacturing subteams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s">
                <a:latin typeface="Catamaran Light"/>
                <a:ea typeface="Catamaran Light"/>
                <a:cs typeface="Catamaran Light"/>
                <a:sym typeface="Catamaran Light"/>
              </a:rPr>
              <a:t>Create drawings for each part in the assembly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s">
                <a:latin typeface="Catamaran Light"/>
                <a:ea typeface="Catamaran Light"/>
                <a:cs typeface="Catamaran Light"/>
                <a:sym typeface="Catamaran Light"/>
              </a:rPr>
              <a:t>Create preliminary and final design reports as well as a bill of materials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4995775" y="1865475"/>
            <a:ext cx="4053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tamaran Light"/>
                <a:ea typeface="Catamaran Light"/>
                <a:cs typeface="Catamaran Light"/>
                <a:sym typeface="Catamaran Light"/>
              </a:rPr>
              <a:t>PERSONAL RESPONSIBILITIES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s">
                <a:latin typeface="Catamaran Light"/>
                <a:ea typeface="Catamaran Light"/>
                <a:cs typeface="Catamaran Light"/>
                <a:sym typeface="Catamaran Light"/>
              </a:rPr>
              <a:t>Design Team - Bulkheads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s">
                <a:latin typeface="Catamaran Light"/>
                <a:ea typeface="Catamaran Light"/>
                <a:cs typeface="Catamaran Light"/>
                <a:sym typeface="Catamaran Light"/>
              </a:rPr>
              <a:t>Assisted with beam analysis (FEA &amp; sensitivity studies)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s">
                <a:latin typeface="Catamaran Light"/>
                <a:ea typeface="Catamaran Light"/>
                <a:cs typeface="Catamaran Light"/>
                <a:sym typeface="Catamaran Light"/>
              </a:rPr>
              <a:t>Spearheaded bulkhead design and placement to fit tapered beam design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s">
                <a:latin typeface="Catamaran Light"/>
                <a:ea typeface="Catamaran Light"/>
                <a:cs typeface="Catamaran Light"/>
                <a:sym typeface="Catamaran Light"/>
              </a:rPr>
              <a:t>Ran full assembly FEA analysis to iterate bulkhead design and decide on materials for bulkheads/wing surface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s">
                <a:latin typeface="Catamaran Light"/>
                <a:ea typeface="Catamaran Light"/>
                <a:cs typeface="Catamaran Light"/>
                <a:sym typeface="Catamaran Light"/>
              </a:rPr>
              <a:t>Created final bill of materials and ordered through McMaster Carr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s">
                <a:latin typeface="Catamaran Light"/>
                <a:ea typeface="Catamaran Light"/>
                <a:cs typeface="Catamaran Light"/>
                <a:sym typeface="Catamaran Light"/>
              </a:rPr>
              <a:t>E</a:t>
            </a:r>
            <a:r>
              <a:rPr lang="es">
                <a:latin typeface="Catamaran Light"/>
                <a:ea typeface="Catamaran Light"/>
                <a:cs typeface="Catamaran Light"/>
                <a:sym typeface="Catamaran Light"/>
              </a:rPr>
              <a:t>ngineering Drawings Co-Lead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s">
                <a:latin typeface="Catamaran Light"/>
                <a:ea typeface="Catamaran Light"/>
                <a:cs typeface="Catamaran Light"/>
                <a:sym typeface="Catamaran Light"/>
              </a:rPr>
              <a:t>Created all bulkhead drawings and assisted with beam drawing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/>
          <p:nvPr/>
        </p:nvSpPr>
        <p:spPr>
          <a:xfrm>
            <a:off x="0" y="0"/>
            <a:ext cx="2756100" cy="5757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HIDDEN LINE ASSEMBLY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863" y="1004262"/>
            <a:ext cx="7102275" cy="31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100" y="1414575"/>
            <a:ext cx="3531350" cy="231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/>
          <p:nvPr/>
        </p:nvSpPr>
        <p:spPr>
          <a:xfrm>
            <a:off x="0" y="0"/>
            <a:ext cx="2756100" cy="5757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BULKHEAD DRAWING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173100" y="0"/>
            <a:ext cx="2740500" cy="5757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BILL OF MATERIALS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81625"/>
            <a:ext cx="4868301" cy="38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A16685"/>
      </a:accent1>
      <a:accent2>
        <a:srgbClr val="212121"/>
      </a:accent2>
      <a:accent3>
        <a:srgbClr val="D4AFC3"/>
      </a:accent3>
      <a:accent4>
        <a:srgbClr val="AD3E79"/>
      </a:accent4>
      <a:accent5>
        <a:srgbClr val="CF6DA1"/>
      </a:accent5>
      <a:accent6>
        <a:srgbClr val="6E3855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